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334" r:id="rId2"/>
    <p:sldId id="2264" r:id="rId3"/>
    <p:sldId id="2205" r:id="rId4"/>
    <p:sldId id="2194" r:id="rId5"/>
    <p:sldId id="2204" r:id="rId6"/>
    <p:sldId id="338" r:id="rId7"/>
    <p:sldId id="335" r:id="rId8"/>
    <p:sldId id="2206" r:id="rId9"/>
    <p:sldId id="2207" r:id="rId10"/>
    <p:sldId id="2210" r:id="rId11"/>
    <p:sldId id="2209" r:id="rId12"/>
    <p:sldId id="2346" r:id="rId13"/>
    <p:sldId id="2347" r:id="rId14"/>
    <p:sldId id="2218" r:id="rId15"/>
    <p:sldId id="2214" r:id="rId16"/>
    <p:sldId id="2216" r:id="rId17"/>
    <p:sldId id="2221" r:id="rId18"/>
    <p:sldId id="2215" r:id="rId19"/>
    <p:sldId id="2261" r:id="rId20"/>
    <p:sldId id="2258" r:id="rId21"/>
    <p:sldId id="2251" r:id="rId22"/>
    <p:sldId id="2338" r:id="rId23"/>
    <p:sldId id="2252" r:id="rId24"/>
    <p:sldId id="2222" r:id="rId25"/>
    <p:sldId id="2223" r:id="rId26"/>
    <p:sldId id="2260" r:id="rId27"/>
    <p:sldId id="2259" r:id="rId28"/>
    <p:sldId id="2229" r:id="rId29"/>
    <p:sldId id="2224" r:id="rId30"/>
    <p:sldId id="2231" r:id="rId31"/>
    <p:sldId id="2230" r:id="rId32"/>
    <p:sldId id="2233" r:id="rId33"/>
    <p:sldId id="2240" r:id="rId34"/>
    <p:sldId id="2232" r:id="rId35"/>
    <p:sldId id="2235" r:id="rId36"/>
    <p:sldId id="2236" r:id="rId37"/>
    <p:sldId id="2237" r:id="rId38"/>
    <p:sldId id="2238" r:id="rId39"/>
    <p:sldId id="2250" r:id="rId40"/>
    <p:sldId id="2266" r:id="rId41"/>
    <p:sldId id="2191" r:id="rId42"/>
    <p:sldId id="2239" r:id="rId43"/>
    <p:sldId id="2242" r:id="rId44"/>
    <p:sldId id="2241" r:id="rId45"/>
    <p:sldId id="2262" r:id="rId46"/>
    <p:sldId id="2253" r:id="rId47"/>
    <p:sldId id="2341" r:id="rId48"/>
    <p:sldId id="2342" r:id="rId49"/>
    <p:sldId id="2343" r:id="rId50"/>
    <p:sldId id="2344" r:id="rId51"/>
    <p:sldId id="2345" r:id="rId52"/>
    <p:sldId id="2257" r:id="rId53"/>
    <p:sldId id="2254" r:id="rId54"/>
    <p:sldId id="2255" r:id="rId55"/>
    <p:sldId id="2193" r:id="rId56"/>
    <p:sldId id="2339" r:id="rId57"/>
    <p:sldId id="2340" r:id="rId58"/>
    <p:sldId id="2189" r:id="rId59"/>
    <p:sldId id="2220" r:id="rId60"/>
    <p:sldId id="2332" r:id="rId61"/>
    <p:sldId id="2337" r:id="rId62"/>
    <p:sldId id="2336" r:id="rId63"/>
    <p:sldId id="2335" r:id="rId64"/>
    <p:sldId id="2190" r:id="rId65"/>
    <p:sldId id="2247" r:id="rId66"/>
    <p:sldId id="2349" r:id="rId67"/>
    <p:sldId id="2118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95"/>
    <p:restoredTop sz="92882"/>
  </p:normalViewPr>
  <p:slideViewPr>
    <p:cSldViewPr>
      <p:cViewPr varScale="1">
        <p:scale>
          <a:sx n="90" d="100"/>
          <a:sy n="90" d="100"/>
        </p:scale>
        <p:origin x="1088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rowing paper bin">
            <a:extLst>
              <a:ext uri="{FF2B5EF4-FFF2-40B4-BE49-F238E27FC236}">
                <a16:creationId xmlns:a16="http://schemas.microsoft.com/office/drawing/2014/main" id="{DD2C1E16-6460-DA40-887F-8D9BBC5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bin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9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100" y="3276600"/>
            <a:ext cx="190500" cy="838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13349" y="24384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one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6C4F-BEFA-314A-9E4B-68DC6268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33"/>
          <a:stretch/>
        </p:blipFill>
        <p:spPr>
          <a:xfrm>
            <a:off x="413349" y="533400"/>
            <a:ext cx="8294696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B1AE-1F94-5642-A06D-C5D8EA09BFFD}"/>
              </a:ext>
            </a:extLst>
          </p:cNvPr>
          <p:cNvSpPr/>
          <p:nvPr/>
        </p:nvSpPr>
        <p:spPr>
          <a:xfrm rot="16200000">
            <a:off x="-222029" y="984030"/>
            <a:ext cx="1056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AEB72-32CE-CD46-8FB5-99F265645486}"/>
              </a:ext>
            </a:extLst>
          </p:cNvPr>
          <p:cNvSpPr/>
          <p:nvPr/>
        </p:nvSpPr>
        <p:spPr>
          <a:xfrm rot="16200000">
            <a:off x="-242065" y="3428312"/>
            <a:ext cx="1096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today</a:t>
            </a: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 T = a + b ID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3863181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different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a regression line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y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= a + b x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ˆ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8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2971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362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6441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91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10994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276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219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47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481408" y="6165740"/>
            <a:ext cx="5546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EBD34-3DD0-C143-BC66-34B4FB8692D4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38900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667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R</a:t>
            </a:r>
            <a:r>
              <a:rPr lang="en-US" sz="2400" b="0" baseline="30000" dirty="0"/>
              <a:t>2</a:t>
            </a:r>
            <a:r>
              <a:rPr lang="en-US" sz="2400" b="0" dirty="0"/>
              <a:t> gives a percentage and 100% means perfect fit (&gt;70% is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is a good fit for all human?</a:t>
            </a: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paper probably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6019800" y="922419"/>
            <a:ext cx="23804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92622" y="5628111"/>
            <a:ext cx="50590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comp. science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AA88102-FF10-9647-90E1-37CD852C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64" y="420507"/>
            <a:ext cx="47705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experimental</a:t>
            </a:r>
          </a:p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psychology</a:t>
            </a:r>
            <a:endParaRPr lang="el-GR" sz="5000" dirty="0"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331"/>
          <a:stretch/>
        </p:blipFill>
        <p:spPr>
          <a:xfrm>
            <a:off x="1371600" y="756682"/>
            <a:ext cx="6604000" cy="31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295399" y="1795742"/>
            <a:ext cx="3048001" cy="87125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BDE0437-E6E9-7A45-B233-C4ECAE7DD597}"/>
              </a:ext>
            </a:extLst>
          </p:cNvPr>
          <p:cNvSpPr/>
          <p:nvPr/>
        </p:nvSpPr>
        <p:spPr>
          <a:xfrm>
            <a:off x="4572000" y="508645"/>
            <a:ext cx="298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Install at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https://</a:t>
            </a:r>
            <a:r>
              <a:rPr lang="en-US" dirty="0" err="1">
                <a:solidFill>
                  <a:srgbClr val="99CC00"/>
                </a:solidFill>
              </a:rPr>
              <a:t>www.r-project.org</a:t>
            </a:r>
            <a:r>
              <a:rPr lang="en-US" dirty="0">
                <a:solidFill>
                  <a:srgbClr val="99CC00"/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A1809-8C4A-214E-95AC-1525F5E2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" t="84384" r="59400" b="2284"/>
          <a:stretch/>
        </p:blipFill>
        <p:spPr>
          <a:xfrm>
            <a:off x="1447800" y="1962587"/>
            <a:ext cx="2667000" cy="5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733800"/>
            <a:ext cx="2518613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743200" y="3060961"/>
            <a:ext cx="4854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-17.5791 + 3.9324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720369" y="3194357"/>
            <a:ext cx="2165978" cy="1101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&lt;0.01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 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usages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7432F-A1C7-704A-80F6-29091FA9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579"/>
            <a:ext cx="9385300" cy="66294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F5735-0A3E-7946-B718-F8E89067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</a:t>
            </a:r>
            <a:r>
              <a:rPr lang="en-US" sz="3600" b="0" dirty="0" err="1">
                <a:solidFill>
                  <a:schemeClr val="bg1"/>
                </a:solidFill>
              </a:rPr>
              <a:t>ebay's</a:t>
            </a:r>
            <a:r>
              <a:rPr lang="en-US" sz="3600" b="0" dirty="0">
                <a:solidFill>
                  <a:schemeClr val="bg1"/>
                </a:solidFill>
              </a:rPr>
              <a:t> online auction prices using functional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93436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EDB9-1EFC-AA4B-B6DD-07860638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1"/>
          <a:stretch/>
        </p:blipFill>
        <p:spPr>
          <a:xfrm>
            <a:off x="1197" y="1960"/>
            <a:ext cx="9142803" cy="6856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9F8A8-BB63-8348-8F7B-AB4614CC0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passerby who will pass in front of a public display and use the data for choosing advertisement prices</a:t>
            </a:r>
          </a:p>
        </p:txBody>
      </p:sp>
    </p:spTree>
    <p:extLst>
      <p:ext uri="{BB962C8B-B14F-4D97-AF65-F5344CB8AC3E}">
        <p14:creationId xmlns:p14="http://schemas.microsoft.com/office/powerpoint/2010/main" val="667582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4A9FC-FAC4-5D42-A5A4-A41D002F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6"/>
          <a:stretch/>
        </p:blipFill>
        <p:spPr>
          <a:xfrm>
            <a:off x="3345" y="2154"/>
            <a:ext cx="9140655" cy="6855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5EA7F-DD5E-5940-B033-200D5636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427613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B1379-F9A6-1C40-8018-D4D5FA56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137" r="15642" b="-137"/>
          <a:stretch/>
        </p:blipFill>
        <p:spPr>
          <a:xfrm>
            <a:off x="4534" y="1988"/>
            <a:ext cx="9139466" cy="685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7B57-F36F-3B4B-9866-285B4989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impact of a machine (on a production line) on the quality of the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1164770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CA40-8A5A-0D48-988A-24BF737E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227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EB285-A23D-AD4E-A3E4-75F65AD4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relationship between wait times of callers and number of complaints in a call </a:t>
            </a:r>
            <a:r>
              <a:rPr lang="en-US" sz="3600" b="0" dirty="0" err="1">
                <a:solidFill>
                  <a:schemeClr val="bg1"/>
                </a:solidFill>
              </a:rPr>
              <a:t>centre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60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3B98-6E44-9141-9D04-26D0FF4C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33F9-03B1-274D-BB75-A6841D51F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9144000" cy="2308324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retail store wants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/>
              <a:t>you can also fit a curve =</a:t>
            </a:r>
          </a:p>
          <a:p>
            <a:r>
              <a:rPr lang="en-US" sz="2400" b="0" dirty="0">
                <a:solidFill>
                  <a:srgbClr val="99CC00"/>
                </a:solidFill>
              </a:rPr>
              <a:t>polynomial fitting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2260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C4AC5A8-44EA-4E40-9F7C-DE98F2234EC4}"/>
              </a:ext>
            </a:extLst>
          </p:cNvPr>
          <p:cNvSpPr/>
          <p:nvPr/>
        </p:nvSpPr>
        <p:spPr>
          <a:xfrm>
            <a:off x="2894201" y="2069642"/>
            <a:ext cx="215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won’t look </a:t>
            </a:r>
          </a:p>
          <a:p>
            <a:r>
              <a:rPr lang="en-US" dirty="0">
                <a:solidFill>
                  <a:srgbClr val="FF9900"/>
                </a:solidFill>
              </a:rPr>
              <a:t>at it</a:t>
            </a:r>
          </a:p>
        </p:txBody>
      </p:sp>
    </p:spTree>
    <p:extLst>
      <p:ext uri="{BB962C8B-B14F-4D97-AF65-F5344CB8AC3E}">
        <p14:creationId xmlns:p14="http://schemas.microsoft.com/office/powerpoint/2010/main" val="1477981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04800"/>
            <a:ext cx="9152923" cy="514851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CB3CB0B-EAE0-A14B-BFAB-738FF2BC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bandwagon effect (one of our many cognitive biases)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0CD6055E-7679-D749-B518-F75D14DD58DB}"/>
              </a:ext>
            </a:extLst>
          </p:cNvPr>
          <p:cNvSpPr/>
          <p:nvPr/>
        </p:nvSpPr>
        <p:spPr bwMode="auto">
          <a:xfrm>
            <a:off x="-304800" y="-457200"/>
            <a:ext cx="9897979" cy="7347284"/>
          </a:xfrm>
          <a:custGeom>
            <a:avLst/>
            <a:gdLst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3416968 w 9897979"/>
              <a:gd name="connsiteY19" fmla="*/ 33528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779509 w 9897979"/>
              <a:gd name="connsiteY8" fmla="*/ 1298838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897979" h="7347284">
                <a:moveTo>
                  <a:pt x="0" y="240631"/>
                </a:moveTo>
                <a:lnTo>
                  <a:pt x="0" y="3673642"/>
                </a:lnTo>
                <a:lnTo>
                  <a:pt x="737937" y="3721768"/>
                </a:lnTo>
                <a:lnTo>
                  <a:pt x="994611" y="3577389"/>
                </a:lnTo>
                <a:lnTo>
                  <a:pt x="1379621" y="3497179"/>
                </a:lnTo>
                <a:lnTo>
                  <a:pt x="3641558" y="3176337"/>
                </a:lnTo>
                <a:lnTo>
                  <a:pt x="4229959" y="2294021"/>
                </a:lnTo>
                <a:lnTo>
                  <a:pt x="3869585" y="1371027"/>
                </a:lnTo>
                <a:lnTo>
                  <a:pt x="3927452" y="700123"/>
                </a:lnTo>
                <a:lnTo>
                  <a:pt x="6737684" y="673768"/>
                </a:lnTo>
                <a:lnTo>
                  <a:pt x="9256295" y="705852"/>
                </a:lnTo>
                <a:lnTo>
                  <a:pt x="9192126" y="1491916"/>
                </a:lnTo>
                <a:lnTo>
                  <a:pt x="7849746" y="1435195"/>
                </a:lnTo>
                <a:lnTo>
                  <a:pt x="7705367" y="2534652"/>
                </a:lnTo>
                <a:cubicBezTo>
                  <a:pt x="7509424" y="2504669"/>
                  <a:pt x="7497011" y="2425032"/>
                  <a:pt x="7117539" y="2444703"/>
                </a:cubicBezTo>
                <a:cubicBezTo>
                  <a:pt x="6738067" y="2464374"/>
                  <a:pt x="5908079" y="2590609"/>
                  <a:pt x="5428534" y="2652676"/>
                </a:cubicBezTo>
                <a:lnTo>
                  <a:pt x="5390147" y="2711116"/>
                </a:lnTo>
                <a:lnTo>
                  <a:pt x="5374105" y="3080084"/>
                </a:lnTo>
                <a:lnTo>
                  <a:pt x="5261811" y="3192379"/>
                </a:lnTo>
                <a:lnTo>
                  <a:pt x="4549083" y="3178629"/>
                </a:lnTo>
                <a:lnTo>
                  <a:pt x="2810823" y="3515195"/>
                </a:lnTo>
                <a:lnTo>
                  <a:pt x="2879928" y="4017437"/>
                </a:lnTo>
                <a:lnTo>
                  <a:pt x="2471966" y="4076916"/>
                </a:lnTo>
                <a:cubicBezTo>
                  <a:pt x="2470403" y="4292456"/>
                  <a:pt x="2609516" y="5000366"/>
                  <a:pt x="2607953" y="5215906"/>
                </a:cubicBezTo>
                <a:lnTo>
                  <a:pt x="2622020" y="6766313"/>
                </a:lnTo>
                <a:lnTo>
                  <a:pt x="2226398" y="7215492"/>
                </a:lnTo>
                <a:lnTo>
                  <a:pt x="1941095" y="7347284"/>
                </a:lnTo>
                <a:lnTo>
                  <a:pt x="9897979" y="7331242"/>
                </a:lnTo>
                <a:lnTo>
                  <a:pt x="9593179" y="0"/>
                </a:lnTo>
                <a:lnTo>
                  <a:pt x="0" y="240631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47B1E47F-C076-E24D-A0B5-B5BE6652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78609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65259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a: T-test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b: ANOVA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How T-test and ANOVA work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 a, normality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Non-parametric tests b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size, power and effect size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Alternatives to p value testing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Questions before exam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3472639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5001693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7FAC-870A-854A-BD5D-F031B545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2222"/>
          <a:stretch/>
        </p:blipFill>
        <p:spPr>
          <a:xfrm>
            <a:off x="2514600" y="152400"/>
            <a:ext cx="6245720" cy="601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3ACA996-06D5-4944-A5AE-4293D03F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7601"/>
            <a:ext cx="9144000" cy="553998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000" b="0" dirty="0">
                <a:solidFill>
                  <a:schemeClr val="bg1"/>
                </a:solidFill>
              </a:rPr>
              <a:t>https://</a:t>
            </a:r>
            <a:r>
              <a:rPr lang="en-US" sz="3000" b="0" dirty="0" err="1">
                <a:solidFill>
                  <a:schemeClr val="bg1"/>
                </a:solidFill>
              </a:rPr>
              <a:t>stats.idre.ucla.edu</a:t>
            </a:r>
            <a:r>
              <a:rPr lang="en-US" sz="3000" b="0" dirty="0">
                <a:solidFill>
                  <a:schemeClr val="bg1"/>
                </a:solidFill>
              </a:rPr>
              <a:t>/other/</a:t>
            </a:r>
            <a:r>
              <a:rPr lang="en-US" sz="3000" b="0" dirty="0" err="1">
                <a:solidFill>
                  <a:schemeClr val="bg1"/>
                </a:solidFill>
              </a:rPr>
              <a:t>mult-pkg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  <a:r>
              <a:rPr lang="en-US" sz="3000" b="0" dirty="0" err="1">
                <a:solidFill>
                  <a:schemeClr val="bg1"/>
                </a:solidFill>
              </a:rPr>
              <a:t>whatstat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25797-D84E-8840-B8F1-D0E389A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47032"/>
            <a:ext cx="4038600" cy="30305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86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2111794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99CC00"/>
                </a:solidFill>
              </a:rPr>
              <a:t>videos on regressions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447800"/>
            <a:ext cx="65259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what is a 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terminology of a regression line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two formulas of goodness of fit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Be able to compute the two formulas given a few observations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statistics?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like in many fields,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analyse, demonstrate, evaluate or predict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59750</TotalTime>
  <Words>1799</Words>
  <Application>Microsoft Macintosh PowerPoint</Application>
  <PresentationFormat>On-screen Show (4:3)</PresentationFormat>
  <Paragraphs>423</Paragraphs>
  <Slides>67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ＭＳ Ｐゴシック</vt:lpstr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usages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next</vt:lpstr>
      <vt:lpstr>unit menu</vt:lpstr>
      <vt:lpstr>resources</vt:lpstr>
      <vt:lpstr>PowerPoint Presentation</vt:lpstr>
      <vt:lpstr>PowerPoint Presentation</vt:lpstr>
      <vt:lpstr>PowerPoint Presentation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850</cp:revision>
  <cp:lastPrinted>2018-11-06T14:01:41Z</cp:lastPrinted>
  <dcterms:created xsi:type="dcterms:W3CDTF">2010-06-22T07:38:57Z</dcterms:created>
  <dcterms:modified xsi:type="dcterms:W3CDTF">2018-11-12T08:51:21Z</dcterms:modified>
</cp:coreProperties>
</file>